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0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19625"/>
    <a:srgbClr val="E6AE1D"/>
    <a:srgbClr val="F1FA8C"/>
    <a:srgbClr val="50FA7B"/>
    <a:srgbClr val="BD93F9"/>
    <a:srgbClr val="FF555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2358" autoAdjust="0"/>
  </p:normalViewPr>
  <p:slideViewPr>
    <p:cSldViewPr snapToGrid="0">
      <p:cViewPr varScale="1">
        <p:scale>
          <a:sx n="62" d="100"/>
          <a:sy n="62" d="100"/>
        </p:scale>
        <p:origin x="1459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B6533D-DF92-4676-A29D-707CCA6DDDC8}" type="datetimeFigureOut">
              <a:rPr lang="pt-PT" smtClean="0"/>
              <a:t>31/05/2021</a:t>
            </a:fld>
            <a:endParaRPr lang="pt-P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P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F60049-9F30-426C-ABDF-4DCB1DD9DDA4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1213934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Todos</a:t>
            </a:r>
            <a:r>
              <a:rPr lang="en-GB" dirty="0"/>
              <a:t> </a:t>
            </a:r>
            <a:r>
              <a:rPr lang="en-GB" dirty="0" err="1"/>
              <a:t>estudantes</a:t>
            </a:r>
            <a:r>
              <a:rPr lang="en-GB" dirty="0"/>
              <a:t> de </a:t>
            </a:r>
            <a:r>
              <a:rPr lang="en-GB" dirty="0" err="1"/>
              <a:t>engenharia</a:t>
            </a:r>
            <a:r>
              <a:rPr lang="en-GB" dirty="0"/>
              <a:t> </a:t>
            </a:r>
            <a:r>
              <a:rPr lang="en-GB" dirty="0" err="1"/>
              <a:t>informática</a:t>
            </a:r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F60049-9F30-426C-ABDF-4DCB1DD9DDA4}" type="slidenum">
              <a:rPr lang="pt-PT" smtClean="0"/>
              <a:t>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29064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Podem</a:t>
            </a:r>
            <a:r>
              <a:rPr lang="en-GB" dirty="0"/>
              <a:t> ser </a:t>
            </a:r>
            <a:r>
              <a:rPr lang="en-GB" dirty="0" err="1"/>
              <a:t>propriedades</a:t>
            </a:r>
            <a:r>
              <a:rPr lang="en-GB" dirty="0"/>
              <a:t> da </a:t>
            </a:r>
            <a:r>
              <a:rPr lang="en-GB" dirty="0" err="1"/>
              <a:t>família</a:t>
            </a:r>
            <a:r>
              <a:rPr lang="en-GB" dirty="0"/>
              <a:t> </a:t>
            </a:r>
            <a:r>
              <a:rPr lang="en-GB" dirty="0" err="1"/>
              <a:t>ou</a:t>
            </a:r>
            <a:r>
              <a:rPr lang="en-GB" dirty="0"/>
              <a:t> </a:t>
            </a:r>
            <a:r>
              <a:rPr lang="en-GB" dirty="0" err="1"/>
              <a:t>suas</a:t>
            </a:r>
            <a:endParaRPr lang="en-GB" dirty="0"/>
          </a:p>
          <a:p>
            <a:endParaRPr lang="en-GB" dirty="0"/>
          </a:p>
          <a:p>
            <a:pPr marL="171450" indent="-171450">
              <a:buFontTx/>
              <a:buChar char="-"/>
            </a:pPr>
            <a:r>
              <a:rPr lang="en-GB" dirty="0" err="1"/>
              <a:t>Localização</a:t>
            </a:r>
            <a:endParaRPr lang="en-GB" dirty="0"/>
          </a:p>
          <a:p>
            <a:pPr marL="171450" indent="-171450">
              <a:buFontTx/>
              <a:buChar char="-"/>
            </a:pPr>
            <a:r>
              <a:rPr lang="en-GB" dirty="0" err="1"/>
              <a:t>Tamanho</a:t>
            </a:r>
            <a:endParaRPr lang="en-GB" dirty="0"/>
          </a:p>
          <a:p>
            <a:pPr marL="171450" indent="-171450">
              <a:buFontTx/>
              <a:buChar char="-"/>
            </a:pPr>
            <a:r>
              <a:rPr lang="en-GB" dirty="0" err="1"/>
              <a:t>Limites</a:t>
            </a:r>
            <a:endParaRPr lang="en-GB" dirty="0"/>
          </a:p>
          <a:p>
            <a:pPr marL="171450" indent="-171450">
              <a:buFontTx/>
              <a:buChar char="-"/>
            </a:pPr>
            <a:r>
              <a:rPr lang="en-GB" dirty="0" err="1"/>
              <a:t>Topografia</a:t>
            </a:r>
            <a:endParaRPr lang="en-GB" dirty="0"/>
          </a:p>
          <a:p>
            <a:pPr marL="171450" indent="-171450">
              <a:buFontTx/>
              <a:buChar char="-"/>
            </a:pPr>
            <a:r>
              <a:rPr lang="en-GB" dirty="0"/>
              <a:t>O que </a:t>
            </a:r>
            <a:r>
              <a:rPr lang="en-GB" dirty="0" err="1"/>
              <a:t>tem</a:t>
            </a:r>
            <a:r>
              <a:rPr lang="en-GB" dirty="0"/>
              <a:t> </a:t>
            </a:r>
            <a:r>
              <a:rPr lang="en-GB" dirty="0" err="1"/>
              <a:t>plantado</a:t>
            </a:r>
            <a:endParaRPr lang="en-GB" dirty="0"/>
          </a:p>
          <a:p>
            <a:pPr marL="171450" indent="-171450">
              <a:buFontTx/>
              <a:buChar char="-"/>
            </a:pPr>
            <a:endParaRPr lang="en-GB" dirty="0"/>
          </a:p>
          <a:p>
            <a:pPr marL="0" indent="0">
              <a:buFontTx/>
              <a:buNone/>
            </a:pPr>
            <a:r>
              <a:rPr lang="en-GB" dirty="0" err="1"/>
              <a:t>Provoca</a:t>
            </a:r>
            <a:r>
              <a:rPr lang="en-GB" dirty="0"/>
              <a:t> lacunas na </a:t>
            </a:r>
            <a:r>
              <a:rPr lang="en-GB" dirty="0" err="1"/>
              <a:t>gestão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F60049-9F30-426C-ABDF-4DCB1DD9DDA4}" type="slidenum">
              <a:rPr lang="pt-PT" smtClean="0"/>
              <a:t>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2877491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- </a:t>
            </a:r>
            <a:r>
              <a:rPr lang="en-GB" dirty="0" err="1"/>
              <a:t>Cooperativas</a:t>
            </a:r>
            <a:r>
              <a:rPr lang="en-GB" dirty="0"/>
              <a:t> </a:t>
            </a:r>
            <a:r>
              <a:rPr lang="en-GB" dirty="0" err="1"/>
              <a:t>agrícolas</a:t>
            </a:r>
            <a:endParaRPr lang="en-GB" dirty="0"/>
          </a:p>
          <a:p>
            <a:r>
              <a:rPr lang="en-GB" dirty="0"/>
              <a:t>- </a:t>
            </a:r>
            <a:r>
              <a:rPr lang="en-GB" dirty="0" err="1"/>
              <a:t>Familiares</a:t>
            </a:r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F60049-9F30-426C-ABDF-4DCB1DD9DDA4}" type="slidenum">
              <a:rPr lang="pt-PT" smtClean="0"/>
              <a:t>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4900801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Lifetime – </a:t>
            </a:r>
            <a:r>
              <a:rPr lang="en-GB" dirty="0" err="1"/>
              <a:t>número</a:t>
            </a:r>
            <a:r>
              <a:rPr lang="en-GB" dirty="0"/>
              <a:t> </a:t>
            </a:r>
            <a:r>
              <a:rPr lang="en-GB" dirty="0" err="1"/>
              <a:t>ilimitado</a:t>
            </a:r>
            <a:r>
              <a:rPr lang="en-GB" dirty="0"/>
              <a:t> de </a:t>
            </a:r>
            <a:r>
              <a:rPr lang="en-GB" dirty="0" err="1"/>
              <a:t>terrenos</a:t>
            </a:r>
            <a:endParaRPr lang="en-GB" dirty="0"/>
          </a:p>
          <a:p>
            <a:r>
              <a:rPr lang="en-GB" dirty="0" err="1"/>
              <a:t>Anúncios</a:t>
            </a:r>
            <a:r>
              <a:rPr lang="en-GB" dirty="0"/>
              <a:t> – </a:t>
            </a:r>
            <a:r>
              <a:rPr lang="en-GB" dirty="0" err="1"/>
              <a:t>número</a:t>
            </a:r>
            <a:r>
              <a:rPr lang="en-GB" dirty="0"/>
              <a:t> </a:t>
            </a:r>
            <a:r>
              <a:rPr lang="en-GB" dirty="0" err="1"/>
              <a:t>ilimitado</a:t>
            </a:r>
            <a:r>
              <a:rPr lang="en-GB" dirty="0"/>
              <a:t> de </a:t>
            </a:r>
            <a:r>
              <a:rPr lang="en-GB" dirty="0" err="1"/>
              <a:t>anúncios</a:t>
            </a:r>
            <a:endParaRPr lang="en-GB" dirty="0"/>
          </a:p>
          <a:p>
            <a:r>
              <a:rPr lang="en-GB" dirty="0" err="1"/>
              <a:t>Cultivos</a:t>
            </a:r>
            <a:r>
              <a:rPr lang="en-GB" dirty="0"/>
              <a:t> – </a:t>
            </a:r>
            <a:r>
              <a:rPr lang="en-GB" dirty="0" err="1"/>
              <a:t>informação</a:t>
            </a:r>
            <a:r>
              <a:rPr lang="en-GB" dirty="0"/>
              <a:t> / </a:t>
            </a:r>
            <a:r>
              <a:rPr lang="en-GB" dirty="0" err="1"/>
              <a:t>acompanhamento</a:t>
            </a:r>
            <a:r>
              <a:rPr lang="en-GB" dirty="0"/>
              <a:t> do que o </a:t>
            </a:r>
            <a:r>
              <a:rPr lang="en-GB" dirty="0" err="1"/>
              <a:t>terreno</a:t>
            </a:r>
            <a:r>
              <a:rPr lang="en-GB" dirty="0"/>
              <a:t> </a:t>
            </a:r>
            <a:r>
              <a:rPr lang="en-GB" dirty="0" err="1"/>
              <a:t>tem</a:t>
            </a:r>
            <a:r>
              <a:rPr lang="en-GB" dirty="0"/>
              <a:t> </a:t>
            </a:r>
            <a:r>
              <a:rPr lang="en-GB" dirty="0" err="1"/>
              <a:t>plantado</a:t>
            </a:r>
            <a:endParaRPr lang="en-GB" dirty="0"/>
          </a:p>
          <a:p>
            <a:endParaRPr lang="en-GB" dirty="0"/>
          </a:p>
          <a:p>
            <a:r>
              <a:rPr lang="en-GB" dirty="0"/>
              <a:t>Premium – </a:t>
            </a:r>
            <a:r>
              <a:rPr lang="en-GB" dirty="0" err="1"/>
              <a:t>todos</a:t>
            </a:r>
            <a:r>
              <a:rPr lang="en-GB" dirty="0"/>
              <a:t> </a:t>
            </a:r>
            <a:r>
              <a:rPr lang="en-GB" dirty="0" err="1"/>
              <a:t>os</a:t>
            </a:r>
            <a:r>
              <a:rPr lang="en-GB" dirty="0"/>
              <a:t> </a:t>
            </a:r>
            <a:r>
              <a:rPr lang="en-GB" dirty="0" err="1"/>
              <a:t>anteriores</a:t>
            </a:r>
            <a:endParaRPr lang="en-GB" dirty="0"/>
          </a:p>
          <a:p>
            <a:endParaRPr lang="en-GB" dirty="0"/>
          </a:p>
          <a:p>
            <a:r>
              <a:rPr lang="en-GB" dirty="0"/>
              <a:t>ELEVADO NÚMERO DE VENDAS PORQUE É BARATO E TEM QUALIDADE</a:t>
            </a:r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F60049-9F30-426C-ABDF-4DCB1DD9DDA4}" type="slidenum">
              <a:rPr lang="pt-PT" smtClean="0"/>
              <a:t>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2098867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PRIMEIRO PASSO: </a:t>
            </a:r>
            <a:r>
              <a:rPr lang="en-GB" dirty="0" err="1"/>
              <a:t>criação</a:t>
            </a:r>
            <a:r>
              <a:rPr lang="en-GB" dirty="0"/>
              <a:t> </a:t>
            </a:r>
            <a:r>
              <a:rPr lang="en-GB" dirty="0" err="1"/>
              <a:t>dum</a:t>
            </a:r>
            <a:r>
              <a:rPr lang="en-GB" dirty="0"/>
              <a:t> </a:t>
            </a:r>
            <a:r>
              <a:rPr lang="en-GB" dirty="0" err="1"/>
              <a:t>protótipo</a:t>
            </a:r>
            <a:r>
              <a:rPr lang="en-GB" dirty="0"/>
              <a:t> para </a:t>
            </a:r>
            <a:r>
              <a:rPr lang="en-GB" dirty="0" err="1"/>
              <a:t>iniciar</a:t>
            </a:r>
            <a:r>
              <a:rPr lang="en-GB" dirty="0"/>
              <a:t> </a:t>
            </a:r>
            <a:r>
              <a:rPr lang="en-GB"/>
              <a:t>beta testing</a:t>
            </a:r>
            <a:endParaRPr lang="en-GB" dirty="0"/>
          </a:p>
          <a:p>
            <a:endParaRPr lang="en-GB" dirty="0"/>
          </a:p>
          <a:p>
            <a:r>
              <a:rPr lang="en-GB" dirty="0" err="1"/>
              <a:t>Sumário</a:t>
            </a:r>
            <a:r>
              <a:rPr lang="en-GB" dirty="0"/>
              <a:t> da </a:t>
            </a:r>
            <a:r>
              <a:rPr lang="en-GB" dirty="0" err="1"/>
              <a:t>ideia</a:t>
            </a:r>
            <a:endParaRPr lang="en-GB" dirty="0"/>
          </a:p>
          <a:p>
            <a:endParaRPr lang="en-GB" dirty="0"/>
          </a:p>
          <a:p>
            <a:r>
              <a:rPr lang="en-GB" dirty="0" err="1"/>
              <a:t>Explicar</a:t>
            </a:r>
            <a:r>
              <a:rPr lang="en-GB" dirty="0"/>
              <a:t> a </a:t>
            </a:r>
            <a:r>
              <a:rPr lang="en-GB" dirty="0" err="1"/>
              <a:t>intenção</a:t>
            </a:r>
            <a:r>
              <a:rPr lang="en-GB" dirty="0"/>
              <a:t> do pitch</a:t>
            </a:r>
          </a:p>
          <a:p>
            <a:endParaRPr lang="en-GB" dirty="0"/>
          </a:p>
          <a:p>
            <a:r>
              <a:rPr lang="en-GB" dirty="0"/>
              <a:t>200k€ </a:t>
            </a:r>
            <a:r>
              <a:rPr lang="en-GB" dirty="0" err="1"/>
              <a:t>repartidos</a:t>
            </a:r>
            <a:r>
              <a:rPr lang="en-GB" dirty="0"/>
              <a:t> entre </a:t>
            </a:r>
            <a:r>
              <a:rPr lang="en-GB" dirty="0" err="1"/>
              <a:t>segundo</a:t>
            </a:r>
            <a:r>
              <a:rPr lang="en-GB" dirty="0"/>
              <a:t> e </a:t>
            </a:r>
            <a:r>
              <a:rPr lang="en-GB" dirty="0" err="1"/>
              <a:t>terceiro</a:t>
            </a:r>
            <a:r>
              <a:rPr lang="en-GB" dirty="0"/>
              <a:t> </a:t>
            </a:r>
            <a:r>
              <a:rPr lang="en-GB" dirty="0" err="1"/>
              <a:t>ano</a:t>
            </a:r>
            <a:endParaRPr lang="en-GB" dirty="0"/>
          </a:p>
          <a:p>
            <a:r>
              <a:rPr lang="en-GB" dirty="0"/>
              <a:t>Pago </a:t>
            </a:r>
            <a:r>
              <a:rPr lang="en-GB" dirty="0" err="1"/>
              <a:t>em</a:t>
            </a:r>
            <a:r>
              <a:rPr lang="en-GB" dirty="0"/>
              <a:t> 2025</a:t>
            </a:r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F60049-9F30-426C-ABDF-4DCB1DD9DDA4}" type="slidenum">
              <a:rPr lang="pt-PT" smtClean="0"/>
              <a:t>11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7532129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EF58D-B62B-40BB-83AA-9D07CFC4ED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AC06D3-F571-4213-A2A4-6A1915120C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A10580-AD31-4B8F-8448-55A666AC1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31-May-21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EC99C8-515A-4FEA-9CD2-6D0BF46CF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72AF1B-1868-4C05-B6C3-9EBF29A50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2180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170B0-C1C5-4976-80E8-6B4F90EB3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7593EE-493E-4BCE-8992-24CA63E1E0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80919F-FDDD-42FB-8422-A0665D558D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31-May-21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16D38A-35F8-4667-A1F4-49644471E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9CC230-78B7-487B-9C95-CB00868F6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8754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4CB826-D9AA-4689-B8C0-38D999F0D0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1F1CDD-16FB-45E0-9887-24374C5676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846397-BBD2-4426-B1F5-FD6EA3CDC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31-May-21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AB91E4-73D0-4ACD-8F54-00EE6FB1D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B28C61-59FE-44D6-A7D6-AAD292232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631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6D384-B2C5-42A4-9774-A931C39BA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8D736C-5FCC-43BC-B824-A90F2CC5D1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4A3A50-B922-45BE-945D-7ED3EBD83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31-May-21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241F78-20DE-4D53-BB25-79E5C4E1A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643084-C669-4FDF-87D4-F22D36BB8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7171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6C559-800C-489A-9174-7901F92B0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42B5C3-320B-4CFD-B6A7-A28C7E435B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FCA372-3F42-4113-A73B-5FDCF93CB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31-May-21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DA1197-0C78-4878-B086-5D206EA49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B83D8-FD42-44FF-AA20-944A519CC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5880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685AA-B5C7-4E3D-85FA-94F3C73E5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3AFEEA-6F3F-4630-A950-61C05D2FAF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C36817-B869-4D19-9EE8-A3166B0E15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074146-2374-4321-AEBB-3E9B09D77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31-May-21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42337B-B902-4DC2-BB94-02B8A7549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4AD585-B83C-4ECF-AF42-8DDF6996B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6983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A9ADB-3495-481F-BB4E-9C7128B17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D6FF4C-26CB-4281-A2F7-6CBE451867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2E72A9-F222-45B4-9355-C04C058641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699F6E-77AD-4EBC-BAF9-5A43CDEC41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F77677-7169-4591-B047-0678815F48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482A6EB-0285-4FA4-A00C-A7F716084F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31-May-21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D39526-82B8-402C-8A2B-82EF8F3F3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5EC9E6-6FF1-4541-9CB1-A2FF9D852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2418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70F54-6CED-4251-A0A6-32CCD1213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72C8E6-49D6-46A5-8DC3-B0D8E683C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31-May-21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883CBA-77CD-4490-A5F3-BAA8FC254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A5FF79-61B6-4693-8547-95B1F2F7A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3897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BDCB94-13E9-41CB-88F0-D30A1791D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31-May-21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4795A4-736C-426D-8559-5AD589275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2A2ACD-17F3-4C16-8E77-86EC92CCD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4581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FCB2E-B68A-48F9-8B20-CDED818FB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081C83-64B5-4BFD-A163-75C2EA7F89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5D44AD-E361-48A3-936D-DDA0D51445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EED06C-E016-489C-8863-EA1BE998B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31-May-21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9161F0-D253-49A7-9A08-7A0A22814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42C61A-B326-40A7-A286-90D0544BB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1427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2DF6F-D00F-4CE4-8701-B00627346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0FF7AB-F851-4425-8407-996C920E68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ED6CF5-154F-4615-8CDC-E2BFA61FAB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A5C400-0D13-495F-8C4E-EC3CDF5F2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31-May-21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B290D7-98AC-45E5-A7D6-73520AFC7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94276C-2BD2-4C4F-AC04-DD3D73768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1236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47A131F-D5DE-41A5-B4CF-4F345319B40B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AF4666D-BD98-40A5-A75F-478B982010B2}"/>
              </a:ext>
            </a:extLst>
          </p:cNvPr>
          <p:cNvSpPr/>
          <p:nvPr/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68680585-71F9-4721-A998-4974171D2EB4}"/>
              </a:ext>
            </a:extLst>
          </p:cNvPr>
          <p:cNvSpPr/>
          <p:nvPr/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2BC95C2-2EEC-4F59-ABA8-660B0D059CCF}"/>
              </a:ext>
            </a:extLst>
          </p:cNvPr>
          <p:cNvSpPr/>
          <p:nvPr/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1" name="Graphic 141">
            <a:extLst>
              <a:ext uri="{FF2B5EF4-FFF2-40B4-BE49-F238E27FC236}">
                <a16:creationId xmlns:a16="http://schemas.microsoft.com/office/drawing/2014/main" id="{03E9870D-4BBA-43AF-8D44-BBADF020CFF6}"/>
              </a:ext>
            </a:extLst>
          </p:cNvPr>
          <p:cNvGrpSpPr/>
          <p:nvPr/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34BC5055-C77D-43CD-BB1D-A77B6779CDAD}"/>
                </a:ext>
              </a:extLst>
            </p:cNvPr>
            <p:cNvSpPr/>
            <p:nvPr/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B12D0B8-9385-489A-85AE-3D14AD0BA2FC}"/>
                </a:ext>
              </a:extLst>
            </p:cNvPr>
            <p:cNvSpPr/>
            <p:nvPr/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D158A14A-147E-4130-A5E2-38FD84B181AF}"/>
                </a:ext>
              </a:extLst>
            </p:cNvPr>
            <p:cNvSpPr/>
            <p:nvPr/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5B8B1EB-5E2B-472C-AE60-2EC5961F16F9}"/>
                </a:ext>
              </a:extLst>
            </p:cNvPr>
            <p:cNvSpPr/>
            <p:nvPr/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4F5BD77-58D7-4B61-A666-1B4139A63A28}"/>
                </a:ext>
              </a:extLst>
            </p:cNvPr>
            <p:cNvSpPr/>
            <p:nvPr/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5CBEC6B-EDB6-40B8-8771-E5AF41B8D698}"/>
                </a:ext>
              </a:extLst>
            </p:cNvPr>
            <p:cNvSpPr/>
            <p:nvPr/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1BD0EE8-AA47-4044-9251-9F5A4B820120}"/>
                </a:ext>
              </a:extLst>
            </p:cNvPr>
            <p:cNvSpPr/>
            <p:nvPr/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19" name="Graphic 157">
            <a:extLst>
              <a:ext uri="{FF2B5EF4-FFF2-40B4-BE49-F238E27FC236}">
                <a16:creationId xmlns:a16="http://schemas.microsoft.com/office/drawing/2014/main" id="{C3279E8D-2BAA-4CB1-834B-09FADD54DE56}"/>
              </a:ext>
            </a:extLst>
          </p:cNvPr>
          <p:cNvGrpSpPr/>
          <p:nvPr/>
        </p:nvGrpSpPr>
        <p:grpSpPr>
          <a:xfrm>
            <a:off x="8610600" y="3276600"/>
            <a:ext cx="3529260" cy="3581399"/>
            <a:chOff x="4114800" y="1423987"/>
            <a:chExt cx="3961542" cy="4007547"/>
          </a:xfrm>
          <a:noFill/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456F18E-4F61-486D-9CD6-65B30372C534}"/>
                </a:ext>
              </a:extLst>
            </p:cNvPr>
            <p:cNvSpPr/>
            <p:nvPr/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318DDF45-08F0-46B6-A0B7-133735C94F47}"/>
                </a:ext>
              </a:extLst>
            </p:cNvPr>
            <p:cNvSpPr/>
            <p:nvPr/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9D0CC0F-710D-43F4-BC86-763767420133}"/>
                </a:ext>
              </a:extLst>
            </p:cNvPr>
            <p:cNvSpPr/>
            <p:nvPr/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6FB36AB6-CB81-495A-8A33-C0BCE67D6F23}"/>
                </a:ext>
              </a:extLst>
            </p:cNvPr>
            <p:cNvSpPr/>
            <p:nvPr/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1993F7E6-ABF6-482D-BEA5-B4E607DDB433}"/>
                </a:ext>
              </a:extLst>
            </p:cNvPr>
            <p:cNvSpPr/>
            <p:nvPr/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DCA0B097-C21A-40B4-95E4-2FFA9697F824}"/>
                </a:ext>
              </a:extLst>
            </p:cNvPr>
            <p:cNvSpPr/>
            <p:nvPr/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AB2AF0F5-7EAA-4BAB-8DE2-D84E124170FA}"/>
                </a:ext>
              </a:extLst>
            </p:cNvPr>
            <p:cNvSpPr/>
            <p:nvPr/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760C036-BBCE-4F9E-AD56-DD36D4407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A5D7EC-1E6A-473F-B5A4-18CDFB6CF9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9981C7-34D5-49A4-949D-715FD4BD8F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900" kern="1200" cap="all" spc="200" smtClean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fld id="{0DAF61AA-5A98-4049-A93E-477E5505141A}" type="datetimeFigureOut">
              <a:rPr lang="en-US" smtClean="0"/>
              <a:pPr/>
              <a:t>31-May-21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85CE6E-733D-4C60-B40B-C7C10CB5AF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en-US" sz="900" kern="1200" cap="all" spc="200" dirty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D80D8B-7909-4114-8EBA-C3086DC62B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06000" y="6356350"/>
            <a:ext cx="1447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900" kern="1200" cap="all" spc="200" smtClean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3503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5" r:id="rId1"/>
    <p:sldLayoutId id="2147483796" r:id="rId2"/>
    <p:sldLayoutId id="2147483797" r:id="rId3"/>
    <p:sldLayoutId id="2147483798" r:id="rId4"/>
    <p:sldLayoutId id="2147483799" r:id="rId5"/>
    <p:sldLayoutId id="2147483793" r:id="rId6"/>
    <p:sldLayoutId id="2147483789" r:id="rId7"/>
    <p:sldLayoutId id="2147483790" r:id="rId8"/>
    <p:sldLayoutId id="2147483791" r:id="rId9"/>
    <p:sldLayoutId id="2147483792" r:id="rId10"/>
    <p:sldLayoutId id="2147483794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accent5"/>
        </a:buClr>
        <a:buFont typeface="Avenir Next LT Pro" panose="020B0504020202020204" pitchFamily="34" charset="0"/>
        <a:buChar char="+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21">
            <a:extLst>
              <a:ext uri="{FF2B5EF4-FFF2-40B4-BE49-F238E27FC236}">
                <a16:creationId xmlns:a16="http://schemas.microsoft.com/office/drawing/2014/main" id="{F1174801-1395-44C5-9B00-CCAC45C05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47" name="Rectangle 23">
            <a:extLst>
              <a:ext uri="{FF2B5EF4-FFF2-40B4-BE49-F238E27FC236}">
                <a16:creationId xmlns:a16="http://schemas.microsoft.com/office/drawing/2014/main" id="{996DFAFB-BCE1-4BEC-82FB-D574234DEF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51" name="Top Left">
            <a:extLst>
              <a:ext uri="{FF2B5EF4-FFF2-40B4-BE49-F238E27FC236}">
                <a16:creationId xmlns:a16="http://schemas.microsoft.com/office/drawing/2014/main" id="{7092E392-4FB7-4E2D-928D-EFC63D148E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-3086"/>
            <a:ext cx="2198951" cy="3349518"/>
            <a:chOff x="10849" y="-3086"/>
            <a:chExt cx="2198951" cy="3349518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9B57026F-1936-4B50-9E5F-0037B748BA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31C2FEB5-C2DC-4FDF-9FE5-407608D607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60B00B9B-BAB1-4074-A3AF-13B08F4E06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0B6DF209-B3F7-4699-802B-4BE211132E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C45FFE10-7D64-45F0-B227-92979752A5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4395C91B-6EED-4F5B-8873-5E0AA757F4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248D099A-D8DD-4FBA-AF53-928CE633CC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1F857259-D6C4-41F7-82DC-37816E8AD0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9694D65-36C6-49DB-9E14-D2B9A92599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05654" y="2675331"/>
            <a:ext cx="5351184" cy="1224997"/>
          </a:xfrm>
        </p:spPr>
        <p:txBody>
          <a:bodyPr anchor="b">
            <a:normAutofit/>
          </a:bodyPr>
          <a:lstStyle/>
          <a:p>
            <a:pPr algn="l"/>
            <a:r>
              <a:rPr lang="en-GB" b="1" dirty="0" err="1">
                <a:solidFill>
                  <a:srgbClr val="E6AE1D"/>
                </a:solidFill>
                <a:latin typeface="Abril Text" panose="02000503070000020004" pitchFamily="2" charset="0"/>
              </a:rPr>
              <a:t>AquiTerrenos</a:t>
            </a:r>
            <a:endParaRPr lang="pt-PT" b="1" dirty="0">
              <a:solidFill>
                <a:srgbClr val="E6AE1D"/>
              </a:solidFill>
              <a:latin typeface="Abril Text" panose="02000503070000020004" pitchFamily="2" charset="0"/>
            </a:endParaRPr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094DF902-DBD1-44DE-9C18-C39DE98C18C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08749" y="862806"/>
            <a:ext cx="5132388" cy="5132388"/>
          </a:xfrm>
          <a:custGeom>
            <a:avLst/>
            <a:gdLst/>
            <a:ahLst/>
            <a:cxnLst/>
            <a:rect l="l" t="t" r="r" b="b"/>
            <a:pathLst>
              <a:path w="5132388" h="5132388">
                <a:moveTo>
                  <a:pt x="2566194" y="0"/>
                </a:moveTo>
                <a:cubicBezTo>
                  <a:pt x="3983464" y="0"/>
                  <a:pt x="5132388" y="1148924"/>
                  <a:pt x="5132388" y="2566194"/>
                </a:cubicBezTo>
                <a:cubicBezTo>
                  <a:pt x="5132388" y="3983464"/>
                  <a:pt x="3983464" y="5132388"/>
                  <a:pt x="2566194" y="5132388"/>
                </a:cubicBezTo>
                <a:cubicBezTo>
                  <a:pt x="1148924" y="5132388"/>
                  <a:pt x="0" y="3983464"/>
                  <a:pt x="0" y="2566194"/>
                </a:cubicBezTo>
                <a:cubicBezTo>
                  <a:pt x="0" y="1148924"/>
                  <a:pt x="1148924" y="0"/>
                  <a:pt x="2566194" y="0"/>
                </a:cubicBezTo>
                <a:close/>
              </a:path>
            </a:pathLst>
          </a:custGeom>
        </p:spPr>
      </p:pic>
      <p:grpSp>
        <p:nvGrpSpPr>
          <p:cNvPr id="36" name="Bottom Right">
            <a:extLst>
              <a:ext uri="{FF2B5EF4-FFF2-40B4-BE49-F238E27FC236}">
                <a16:creationId xmlns:a16="http://schemas.microsoft.com/office/drawing/2014/main" id="{A7C60A7A-4212-46AC-80A2-DE231DD3D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7EDA875D-6B8A-4B32-89EB-F4CD6D1FC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39256" y="6178637"/>
              <a:ext cx="1482102" cy="67936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grpSp>
          <p:nvGrpSpPr>
            <p:cNvPr id="38" name="Graphic 157">
              <a:extLst>
                <a:ext uri="{FF2B5EF4-FFF2-40B4-BE49-F238E27FC236}">
                  <a16:creationId xmlns:a16="http://schemas.microsoft.com/office/drawing/2014/main" id="{AA7D7CCE-E90B-483E-AFF7-CF95CABC97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67F2D919-84B6-4EC4-87F5-BDFF145BBE7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65C8244C-685B-42CF-B028-C7ADE067CC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0420B7EF-9249-4974-A978-AAD55C81B7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05BD8B59-E1C0-4320-BFC1-66D139E80B6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A983471C-A7FE-4ED8-BE9B-601CEC61EB2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E8B842F2-803D-4F74-BBF6-6965BC0FD2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94ECDF1E-AE5F-46C4-A134-C28C6D6B78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C0E491A0-7D49-4A1F-B2DB-C94F563295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48" name="Cross">
            <a:extLst>
              <a:ext uri="{FF2B5EF4-FFF2-40B4-BE49-F238E27FC236}">
                <a16:creationId xmlns:a16="http://schemas.microsoft.com/office/drawing/2014/main" id="{5C0E6139-8A19-4905-87E2-E547D7B7F1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015507" y="3369564"/>
            <a:ext cx="118872" cy="118872"/>
            <a:chOff x="1175347" y="3733800"/>
            <a:chExt cx="118872" cy="118872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BC05FFBD-B86A-4BD3-A147-FA95CE03CF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34783" y="3733800"/>
              <a:ext cx="0" cy="118872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EB69F8B1-78FB-4562-8A0D-8D29636755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347" y="3793236"/>
              <a:ext cx="118872" cy="0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52" name="Title 1">
            <a:extLst>
              <a:ext uri="{FF2B5EF4-FFF2-40B4-BE49-F238E27FC236}">
                <a16:creationId xmlns:a16="http://schemas.microsoft.com/office/drawing/2014/main" id="{38513B85-9B04-4956-B283-02B2FE24B6F4}"/>
              </a:ext>
            </a:extLst>
          </p:cNvPr>
          <p:cNvSpPr txBox="1">
            <a:spLocks/>
          </p:cNvSpPr>
          <p:nvPr/>
        </p:nvSpPr>
        <p:spPr>
          <a:xfrm>
            <a:off x="706717" y="4050720"/>
            <a:ext cx="5949058" cy="262690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000" dirty="0" err="1">
                <a:solidFill>
                  <a:srgbClr val="719625"/>
                </a:solidFill>
                <a:latin typeface="Abril Text" panose="02000503070000020004" pitchFamily="2" charset="0"/>
              </a:rPr>
              <a:t>Poder</a:t>
            </a:r>
            <a:r>
              <a:rPr lang="en-GB" sz="4000" dirty="0">
                <a:solidFill>
                  <a:srgbClr val="719625"/>
                </a:solidFill>
                <a:latin typeface="Abril Text" panose="02000503070000020004" pitchFamily="2" charset="0"/>
              </a:rPr>
              <a:t> </a:t>
            </a:r>
            <a:r>
              <a:rPr lang="en-GB" sz="4000" dirty="0" err="1">
                <a:solidFill>
                  <a:srgbClr val="719625"/>
                </a:solidFill>
                <a:latin typeface="Abril Text" panose="02000503070000020004" pitchFamily="2" charset="0"/>
              </a:rPr>
              <a:t>sobre</a:t>
            </a:r>
            <a:r>
              <a:rPr lang="en-GB" sz="4000" dirty="0">
                <a:solidFill>
                  <a:srgbClr val="719625"/>
                </a:solidFill>
                <a:latin typeface="Abril Text" panose="02000503070000020004" pitchFamily="2" charset="0"/>
              </a:rPr>
              <a:t> o que é </a:t>
            </a:r>
            <a:r>
              <a:rPr lang="en-GB" sz="4000" dirty="0" err="1">
                <a:solidFill>
                  <a:srgbClr val="719625"/>
                </a:solidFill>
                <a:latin typeface="Abril Text" panose="02000503070000020004" pitchFamily="2" charset="0"/>
              </a:rPr>
              <a:t>seu</a:t>
            </a:r>
            <a:endParaRPr lang="pt-PT" sz="5400" dirty="0">
              <a:solidFill>
                <a:srgbClr val="719625"/>
              </a:solidFill>
              <a:latin typeface="Abril Text" panose="0200050307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69625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1AD0A-5DF6-4508-9CDD-FA6B6075B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>
                <a:latin typeface="Abril Text" panose="02000503070000020004" pitchFamily="2" charset="0"/>
              </a:rPr>
              <a:t>Gastos</a:t>
            </a:r>
            <a:endParaRPr lang="pt-PT" dirty="0">
              <a:latin typeface="Abril Text" panose="02000503070000020004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274E8B-2F9A-4B1D-B711-16B96AFDE5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 </a:t>
            </a:r>
            <a:r>
              <a:rPr lang="en-GB" dirty="0" err="1"/>
              <a:t>Desenvolvimento</a:t>
            </a:r>
            <a:r>
              <a:rPr lang="en-GB" dirty="0"/>
              <a:t> (</a:t>
            </a:r>
            <a:r>
              <a:rPr lang="en-GB" dirty="0" err="1"/>
              <a:t>baixo</a:t>
            </a:r>
            <a:r>
              <a:rPr lang="en-GB" dirty="0"/>
              <a:t>)</a:t>
            </a:r>
          </a:p>
          <a:p>
            <a:r>
              <a:rPr lang="pt-PT" dirty="0"/>
              <a:t> Marketing</a:t>
            </a:r>
          </a:p>
          <a:p>
            <a:r>
              <a:rPr lang="pt-PT" dirty="0"/>
              <a:t> Equipamentos</a:t>
            </a:r>
          </a:p>
          <a:p>
            <a:r>
              <a:rPr lang="pt-PT" dirty="0"/>
              <a:t> Equipa</a:t>
            </a:r>
          </a:p>
          <a:p>
            <a:r>
              <a:rPr lang="pt-PT" dirty="0"/>
              <a:t> Aluguer e manutenção de servidores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756413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94D65-36C6-49DB-9E14-D2B9A92599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05654" y="2675331"/>
            <a:ext cx="5351184" cy="1224997"/>
          </a:xfrm>
        </p:spPr>
        <p:txBody>
          <a:bodyPr anchor="b">
            <a:normAutofit/>
          </a:bodyPr>
          <a:lstStyle/>
          <a:p>
            <a:pPr algn="l"/>
            <a:r>
              <a:rPr lang="en-GB" b="1" dirty="0" err="1">
                <a:solidFill>
                  <a:srgbClr val="E6AE1D"/>
                </a:solidFill>
                <a:latin typeface="Abril Text" panose="02000503070000020004" pitchFamily="2" charset="0"/>
              </a:rPr>
              <a:t>AquiTerrenos</a:t>
            </a:r>
            <a:endParaRPr lang="pt-PT" b="1" dirty="0">
              <a:solidFill>
                <a:srgbClr val="E6AE1D"/>
              </a:solidFill>
              <a:latin typeface="Abril Text" panose="02000503070000020004" pitchFamily="2" charset="0"/>
            </a:endParaRPr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094DF902-DBD1-44DE-9C18-C39DE98C18C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08749" y="862806"/>
            <a:ext cx="5132388" cy="5132388"/>
          </a:xfrm>
          <a:custGeom>
            <a:avLst/>
            <a:gdLst/>
            <a:ahLst/>
            <a:cxnLst/>
            <a:rect l="l" t="t" r="r" b="b"/>
            <a:pathLst>
              <a:path w="5132388" h="5132388">
                <a:moveTo>
                  <a:pt x="2566194" y="0"/>
                </a:moveTo>
                <a:cubicBezTo>
                  <a:pt x="3983464" y="0"/>
                  <a:pt x="5132388" y="1148924"/>
                  <a:pt x="5132388" y="2566194"/>
                </a:cubicBezTo>
                <a:cubicBezTo>
                  <a:pt x="5132388" y="3983464"/>
                  <a:pt x="3983464" y="5132388"/>
                  <a:pt x="2566194" y="5132388"/>
                </a:cubicBezTo>
                <a:cubicBezTo>
                  <a:pt x="1148924" y="5132388"/>
                  <a:pt x="0" y="3983464"/>
                  <a:pt x="0" y="2566194"/>
                </a:cubicBezTo>
                <a:cubicBezTo>
                  <a:pt x="0" y="1148924"/>
                  <a:pt x="1148924" y="0"/>
                  <a:pt x="2566194" y="0"/>
                </a:cubicBezTo>
                <a:close/>
              </a:path>
            </a:pathLst>
          </a:custGeom>
        </p:spPr>
      </p:pic>
      <p:sp>
        <p:nvSpPr>
          <p:cNvPr id="52" name="Title 1">
            <a:extLst>
              <a:ext uri="{FF2B5EF4-FFF2-40B4-BE49-F238E27FC236}">
                <a16:creationId xmlns:a16="http://schemas.microsoft.com/office/drawing/2014/main" id="{38513B85-9B04-4956-B283-02B2FE24B6F4}"/>
              </a:ext>
            </a:extLst>
          </p:cNvPr>
          <p:cNvSpPr txBox="1">
            <a:spLocks/>
          </p:cNvSpPr>
          <p:nvPr/>
        </p:nvSpPr>
        <p:spPr>
          <a:xfrm>
            <a:off x="706717" y="4050720"/>
            <a:ext cx="5949058" cy="262690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000" dirty="0" err="1">
                <a:solidFill>
                  <a:srgbClr val="719625"/>
                </a:solidFill>
                <a:latin typeface="Abril Text" panose="02000503070000020004" pitchFamily="2" charset="0"/>
              </a:rPr>
              <a:t>Poder</a:t>
            </a:r>
            <a:r>
              <a:rPr lang="en-GB" sz="4000" dirty="0">
                <a:solidFill>
                  <a:srgbClr val="719625"/>
                </a:solidFill>
                <a:latin typeface="Abril Text" panose="02000503070000020004" pitchFamily="2" charset="0"/>
              </a:rPr>
              <a:t> </a:t>
            </a:r>
            <a:r>
              <a:rPr lang="en-GB" sz="4000" dirty="0" err="1">
                <a:solidFill>
                  <a:srgbClr val="719625"/>
                </a:solidFill>
                <a:latin typeface="Abril Text" panose="02000503070000020004" pitchFamily="2" charset="0"/>
              </a:rPr>
              <a:t>sobre</a:t>
            </a:r>
            <a:r>
              <a:rPr lang="en-GB" sz="4000" dirty="0">
                <a:solidFill>
                  <a:srgbClr val="719625"/>
                </a:solidFill>
                <a:latin typeface="Abril Text" panose="02000503070000020004" pitchFamily="2" charset="0"/>
              </a:rPr>
              <a:t> o que é </a:t>
            </a:r>
            <a:r>
              <a:rPr lang="en-GB" sz="4000" dirty="0" err="1">
                <a:solidFill>
                  <a:srgbClr val="719625"/>
                </a:solidFill>
                <a:latin typeface="Abril Text" panose="02000503070000020004" pitchFamily="2" charset="0"/>
              </a:rPr>
              <a:t>seu</a:t>
            </a:r>
            <a:endParaRPr lang="pt-PT" sz="5400" dirty="0">
              <a:solidFill>
                <a:srgbClr val="719625"/>
              </a:solidFill>
              <a:latin typeface="Abril Text" panose="0200050307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61229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AC41C2-2B7E-4775-9AC5-4614965DB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>
                <a:latin typeface="Abril Text" panose="02000503070000020004" pitchFamily="2" charset="0"/>
              </a:rPr>
              <a:t>Equipa</a:t>
            </a:r>
            <a:endParaRPr lang="pt-PT" dirty="0">
              <a:latin typeface="Abril Text" panose="02000503070000020004" pitchFamily="2" charset="0"/>
            </a:endParaRPr>
          </a:p>
        </p:txBody>
      </p:sp>
      <p:pic>
        <p:nvPicPr>
          <p:cNvPr id="5" name="Content Placeholder 4" descr="A person smiling for the camera&#10;&#10;Description automatically generated with medium confidence">
            <a:extLst>
              <a:ext uri="{FF2B5EF4-FFF2-40B4-BE49-F238E27FC236}">
                <a16:creationId xmlns:a16="http://schemas.microsoft.com/office/drawing/2014/main" id="{2B8B4924-85F5-4568-96F2-6510E8BC76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3670" y="1913677"/>
            <a:ext cx="2144660" cy="2144660"/>
          </a:xfr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5D78F7C-C925-498C-A1CD-0B6BA3B77B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0318" y="1917426"/>
            <a:ext cx="2144660" cy="21446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AE00890-12A5-4D33-9D35-464A6255FC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7022" y="1918144"/>
            <a:ext cx="2144660" cy="2140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3225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428F3-7FE7-45DF-95AD-6B99422A7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>
                <a:latin typeface="Abril Text" panose="02000503070000020004" pitchFamily="2" charset="0"/>
              </a:rPr>
              <a:t>Problema</a:t>
            </a:r>
            <a:endParaRPr lang="pt-PT" dirty="0">
              <a:latin typeface="Abril Text" panose="02000503070000020004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3FC9E6-7FCD-402F-97CE-DBE89543A4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 Falta de </a:t>
            </a:r>
            <a:r>
              <a:rPr lang="en-GB" dirty="0" err="1"/>
              <a:t>conhecimento</a:t>
            </a:r>
            <a:r>
              <a:rPr lang="en-GB" dirty="0"/>
              <a:t> </a:t>
            </a:r>
            <a:r>
              <a:rPr lang="en-GB" dirty="0" err="1"/>
              <a:t>sobre</a:t>
            </a:r>
            <a:r>
              <a:rPr lang="en-GB" dirty="0"/>
              <a:t> as </a:t>
            </a:r>
            <a:r>
              <a:rPr lang="en-GB" dirty="0" err="1"/>
              <a:t>propriedades</a:t>
            </a:r>
            <a:r>
              <a:rPr lang="en-GB" dirty="0"/>
              <a:t>:</a:t>
            </a:r>
          </a:p>
          <a:p>
            <a:pPr lvl="1"/>
            <a:r>
              <a:rPr lang="en-GB" dirty="0"/>
              <a:t> </a:t>
            </a:r>
            <a:r>
              <a:rPr lang="en-GB" dirty="0" err="1"/>
              <a:t>Localização</a:t>
            </a:r>
            <a:r>
              <a:rPr lang="en-GB" dirty="0"/>
              <a:t>;</a:t>
            </a:r>
          </a:p>
          <a:p>
            <a:pPr lvl="1"/>
            <a:r>
              <a:rPr lang="en-GB" dirty="0"/>
              <a:t> </a:t>
            </a:r>
            <a:r>
              <a:rPr lang="en-GB" dirty="0" err="1"/>
              <a:t>Limites</a:t>
            </a:r>
            <a:r>
              <a:rPr lang="en-GB" dirty="0"/>
              <a:t>;</a:t>
            </a:r>
          </a:p>
          <a:p>
            <a:pPr lvl="1"/>
            <a:r>
              <a:rPr lang="en-GB" dirty="0"/>
              <a:t> Etc.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9393482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18" name="Top left">
            <a:extLst>
              <a:ext uri="{FF2B5EF4-FFF2-40B4-BE49-F238E27FC236}">
                <a16:creationId xmlns:a16="http://schemas.microsoft.com/office/drawing/2014/main" id="{5089F41F-380F-4E05-9A56-4C8F456E81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-3086"/>
            <a:ext cx="2198951" cy="3349518"/>
            <a:chOff x="10849" y="-3086"/>
            <a:chExt cx="2198951" cy="3349518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AA95964E-B60E-42AA-AAF3-91A4345B39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C9A41BA-B255-49A5-9A9C-46B951135C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A5076F12-9630-46F2-ADAF-617D354893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81DD2B33-B10F-441B-A5DE-95F578BE72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E1C0380C-3C12-4AD4-A59D-9F4A5B5273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4012F9BC-0D26-4714-96A0-BB74332F97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70BDD384-5C35-40DD-81BD-260F7CD7C9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B9813DFC-2118-4F9F-B162-1DD0A32B45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7810F56-CB31-4199-8A8B-C01E8EFE24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2" y="559813"/>
            <a:ext cx="4814412" cy="1664573"/>
          </a:xfrm>
        </p:spPr>
        <p:txBody>
          <a:bodyPr>
            <a:normAutofit/>
          </a:bodyPr>
          <a:lstStyle/>
          <a:p>
            <a:r>
              <a:rPr lang="en-GB" dirty="0" err="1">
                <a:latin typeface="Abril Text" panose="02000503070000020004" pitchFamily="2" charset="0"/>
              </a:rPr>
              <a:t>Solução</a:t>
            </a:r>
            <a:endParaRPr lang="pt-PT" dirty="0">
              <a:latin typeface="Abril Text" panose="02000503070000020004" pitchFamily="2" charset="0"/>
            </a:endParaRP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836DEFEA-AA0F-439E-A275-B99323B91A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5756" y="2095500"/>
            <a:ext cx="4814102" cy="4017587"/>
          </a:xfrm>
        </p:spPr>
        <p:txBody>
          <a:bodyPr>
            <a:normAutofit/>
          </a:bodyPr>
          <a:lstStyle/>
          <a:p>
            <a:r>
              <a:rPr lang="en-US" dirty="0"/>
              <a:t> </a:t>
            </a:r>
            <a:r>
              <a:rPr lang="en-US" dirty="0" err="1"/>
              <a:t>Aplicação</a:t>
            </a:r>
            <a:r>
              <a:rPr lang="en-US" dirty="0"/>
              <a:t> mobile</a:t>
            </a:r>
          </a:p>
          <a:p>
            <a:endParaRPr lang="en-US" dirty="0"/>
          </a:p>
          <a:p>
            <a:r>
              <a:rPr lang="en-US" dirty="0"/>
              <a:t> </a:t>
            </a:r>
            <a:r>
              <a:rPr lang="en-US" dirty="0" err="1"/>
              <a:t>Pequena</a:t>
            </a:r>
            <a:r>
              <a:rPr lang="en-US" dirty="0"/>
              <a:t> base de dados para </a:t>
            </a:r>
            <a:r>
              <a:rPr lang="en-US" dirty="0" err="1"/>
              <a:t>família</a:t>
            </a:r>
            <a:r>
              <a:rPr lang="en-US" dirty="0"/>
              <a:t> / </a:t>
            </a:r>
            <a:r>
              <a:rPr lang="en-US" dirty="0" err="1"/>
              <a:t>indivíduo</a:t>
            </a:r>
            <a:endParaRPr lang="en-US" dirty="0"/>
          </a:p>
          <a:p>
            <a:endParaRPr lang="en-US" dirty="0"/>
          </a:p>
          <a:p>
            <a:r>
              <a:rPr lang="en-US" dirty="0"/>
              <a:t> </a:t>
            </a:r>
            <a:r>
              <a:rPr lang="en-US" dirty="0" err="1"/>
              <a:t>Objetivo</a:t>
            </a:r>
            <a:r>
              <a:rPr lang="en-US" dirty="0"/>
              <a:t>: </a:t>
            </a:r>
            <a:r>
              <a:rPr lang="en-US" dirty="0" err="1"/>
              <a:t>barata</a:t>
            </a:r>
            <a:r>
              <a:rPr lang="en-US" dirty="0"/>
              <a:t>, </a:t>
            </a:r>
            <a:r>
              <a:rPr lang="en-US" dirty="0" err="1"/>
              <a:t>completa</a:t>
            </a:r>
            <a:r>
              <a:rPr lang="en-US" dirty="0"/>
              <a:t> e </a:t>
            </a:r>
            <a:r>
              <a:rPr lang="en-US" dirty="0" err="1"/>
              <a:t>intuitiva</a:t>
            </a:r>
            <a:endParaRPr lang="en-US" dirty="0"/>
          </a:p>
        </p:txBody>
      </p:sp>
      <p:pic>
        <p:nvPicPr>
          <p:cNvPr id="7" name="Content Placeholder 6" descr="Icon&#10;&#10;Description automatically generated">
            <a:extLst>
              <a:ext uri="{FF2B5EF4-FFF2-40B4-BE49-F238E27FC236}">
                <a16:creationId xmlns:a16="http://schemas.microsoft.com/office/drawing/2014/main" id="{F38ED387-28F9-467A-9080-86192C2A20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806" y="1020267"/>
            <a:ext cx="4817466" cy="4817466"/>
          </a:xfrm>
          <a:prstGeom prst="rect">
            <a:avLst/>
          </a:prstGeom>
        </p:spPr>
      </p:pic>
      <p:grpSp>
        <p:nvGrpSpPr>
          <p:cNvPr id="28" name="Bottom Right">
            <a:extLst>
              <a:ext uri="{FF2B5EF4-FFF2-40B4-BE49-F238E27FC236}">
                <a16:creationId xmlns:a16="http://schemas.microsoft.com/office/drawing/2014/main" id="{FF8C87E7-85A6-4119-B524-84AA9C0AAB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6795C3BD-3FC3-4E1B-AD87-32CDB6EECF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39256" y="6178637"/>
              <a:ext cx="1482102" cy="67936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grpSp>
          <p:nvGrpSpPr>
            <p:cNvPr id="30" name="Graphic 157">
              <a:extLst>
                <a:ext uri="{FF2B5EF4-FFF2-40B4-BE49-F238E27FC236}">
                  <a16:creationId xmlns:a16="http://schemas.microsoft.com/office/drawing/2014/main" id="{48C556CD-2C4A-474F-9FF7-77BBE788F6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15ADB469-31B7-4DEF-BB35-B16F50DBE8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5B70D859-00C6-4B2A-934C-68F32BA7C54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8AC0917A-2A49-4846-9772-79EEA1C994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4DD6C017-B6D4-4DDE-90B4-DBA925B489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330A4B39-910B-4EB2-997D-208FB20D15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05DCA9C3-2763-4D68-BBAE-82D1DA0E9E5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756A41BA-B004-4C26-806A-B2AAA1E285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660C5622-37F7-4A22-A941-BAAFD864F9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783947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6F824B9-C3DA-4113-92FF-49416C5CF7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400" y="0"/>
            <a:ext cx="3492500" cy="6874001"/>
          </a:xfrm>
          <a:prstGeom prst="rect">
            <a:avLst/>
          </a:prstGeom>
        </p:spPr>
      </p:pic>
      <p:pic>
        <p:nvPicPr>
          <p:cNvPr id="5" name="Picture 4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4B212CF5-56FB-4737-8466-BC290F9DBB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4004" y="16001"/>
            <a:ext cx="35333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2887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8EC147BB-E575-466E-9903-00890E1F75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3944" y="0"/>
            <a:ext cx="3512056" cy="6858000"/>
          </a:xfrm>
          <a:prstGeom prst="rect">
            <a:avLst/>
          </a:prstGeom>
        </p:spPr>
      </p:pic>
      <p:pic>
        <p:nvPicPr>
          <p:cNvPr id="6" name="Picture 5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DB6B17AA-A2F8-4173-8DB1-F45EBC8DD5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0"/>
            <a:ext cx="34962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7356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023EC-560D-43C0-A8C7-2634C9719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>
                <a:latin typeface="Abril Text" panose="02000503070000020004" pitchFamily="2" charset="0"/>
              </a:rPr>
              <a:t>Utilizadores</a:t>
            </a:r>
            <a:endParaRPr lang="pt-PT" dirty="0">
              <a:latin typeface="Abril Text" panose="02000503070000020004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8C41E7-088F-4431-8973-AE2D3CED01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 </a:t>
            </a:r>
            <a:r>
              <a:rPr lang="en-GB" dirty="0" err="1"/>
              <a:t>Proprietários</a:t>
            </a:r>
            <a:r>
              <a:rPr lang="en-GB" dirty="0"/>
              <a:t> de </a:t>
            </a:r>
            <a:r>
              <a:rPr lang="en-GB" dirty="0" err="1"/>
              <a:t>terrenos</a:t>
            </a:r>
            <a:endParaRPr lang="en-GB" dirty="0"/>
          </a:p>
          <a:p>
            <a:endParaRPr lang="en-GB" dirty="0"/>
          </a:p>
          <a:p>
            <a:r>
              <a:rPr lang="en-GB" dirty="0"/>
              <a:t> </a:t>
            </a:r>
            <a:r>
              <a:rPr lang="en-GB" dirty="0" err="1"/>
              <a:t>Imobiliárias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41860452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4913B-A6AA-4129-8EE2-40B5DA09A8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>
                <a:latin typeface="Abril Text" panose="02000503070000020004" pitchFamily="2" charset="0"/>
              </a:rPr>
              <a:t>Concorrentes</a:t>
            </a:r>
            <a:endParaRPr lang="pt-PT" dirty="0">
              <a:latin typeface="Abril Text" panose="02000503070000020004" pitchFamily="2" charset="0"/>
            </a:endParaRP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842892F2-D229-400E-AC8C-714547797D9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31599786"/>
              </p:ext>
            </p:extLst>
          </p:nvPr>
        </p:nvGraphicFramePr>
        <p:xfrm>
          <a:off x="868314" y="2159000"/>
          <a:ext cx="10455372" cy="3769520"/>
        </p:xfrm>
        <a:graphic>
          <a:graphicData uri="http://schemas.openxmlformats.org/drawingml/2006/table">
            <a:tbl>
              <a:tblPr/>
              <a:tblGrid>
                <a:gridCol w="4906042">
                  <a:extLst>
                    <a:ext uri="{9D8B030D-6E8A-4147-A177-3AD203B41FA5}">
                      <a16:colId xmlns:a16="http://schemas.microsoft.com/office/drawing/2014/main" val="1693099037"/>
                    </a:ext>
                  </a:extLst>
                </a:gridCol>
                <a:gridCol w="2139127">
                  <a:extLst>
                    <a:ext uri="{9D8B030D-6E8A-4147-A177-3AD203B41FA5}">
                      <a16:colId xmlns:a16="http://schemas.microsoft.com/office/drawing/2014/main" val="1263304111"/>
                    </a:ext>
                  </a:extLst>
                </a:gridCol>
                <a:gridCol w="1488089">
                  <a:extLst>
                    <a:ext uri="{9D8B030D-6E8A-4147-A177-3AD203B41FA5}">
                      <a16:colId xmlns:a16="http://schemas.microsoft.com/office/drawing/2014/main" val="1825453504"/>
                    </a:ext>
                  </a:extLst>
                </a:gridCol>
                <a:gridCol w="1922114">
                  <a:extLst>
                    <a:ext uri="{9D8B030D-6E8A-4147-A177-3AD203B41FA5}">
                      <a16:colId xmlns:a16="http://schemas.microsoft.com/office/drawing/2014/main" val="510211392"/>
                    </a:ext>
                  </a:extLst>
                </a:gridCol>
              </a:tblGrid>
              <a:tr h="488641">
                <a:tc>
                  <a:txBody>
                    <a:bodyPr/>
                    <a:lstStyle/>
                    <a:p>
                      <a:pPr algn="l" fontAlgn="b"/>
                      <a:r>
                        <a:rPr lang="pt-PT" sz="2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3268" marR="23268" marT="2326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2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AquiTerrenos</a:t>
                      </a:r>
                    </a:p>
                  </a:txBody>
                  <a:tcPr marL="23268" marR="23268" marT="2326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2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BUPi</a:t>
                      </a:r>
                    </a:p>
                  </a:txBody>
                  <a:tcPr marL="23268" marR="23268" marT="2326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2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Outras Apps</a:t>
                      </a:r>
                    </a:p>
                  </a:txBody>
                  <a:tcPr marL="23268" marR="23268" marT="2326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4158232"/>
                  </a:ext>
                </a:extLst>
              </a:tr>
              <a:tr h="465373">
                <a:tc>
                  <a:txBody>
                    <a:bodyPr/>
                    <a:lstStyle/>
                    <a:p>
                      <a:pPr algn="l" fontAlgn="b"/>
                      <a:r>
                        <a:rPr lang="pt-PT" sz="2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App Móvel</a:t>
                      </a:r>
                    </a:p>
                  </a:txBody>
                  <a:tcPr marL="23268" marR="23268" marT="2326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2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✓</a:t>
                      </a:r>
                    </a:p>
                  </a:txBody>
                  <a:tcPr marL="23268" marR="23268" marT="2326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2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23268" marR="23268" marT="2326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2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✓</a:t>
                      </a:r>
                    </a:p>
                  </a:txBody>
                  <a:tcPr marL="23268" marR="23268" marT="2326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9592866"/>
                  </a:ext>
                </a:extLst>
              </a:tr>
              <a:tr h="465373">
                <a:tc>
                  <a:txBody>
                    <a:bodyPr/>
                    <a:lstStyle/>
                    <a:p>
                      <a:pPr algn="l" fontAlgn="b"/>
                      <a:r>
                        <a:rPr lang="pt-PT" sz="2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Base de Dados de Terrenos</a:t>
                      </a:r>
                    </a:p>
                  </a:txBody>
                  <a:tcPr marL="23268" marR="23268" marT="2326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2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✓</a:t>
                      </a:r>
                    </a:p>
                  </a:txBody>
                  <a:tcPr marL="23268" marR="23268" marT="2326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2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✓</a:t>
                      </a:r>
                    </a:p>
                  </a:txBody>
                  <a:tcPr marL="23268" marR="23268" marT="2326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2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Depende</a:t>
                      </a:r>
                    </a:p>
                  </a:txBody>
                  <a:tcPr marL="23268" marR="23268" marT="2326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3507151"/>
                  </a:ext>
                </a:extLst>
              </a:tr>
              <a:tr h="465373">
                <a:tc>
                  <a:txBody>
                    <a:bodyPr/>
                    <a:lstStyle/>
                    <a:p>
                      <a:pPr algn="l" fontAlgn="b"/>
                      <a:r>
                        <a:rPr lang="pt-PT" sz="2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Grátis</a:t>
                      </a:r>
                    </a:p>
                  </a:txBody>
                  <a:tcPr marL="23268" marR="23268" marT="2326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2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✓</a:t>
                      </a:r>
                    </a:p>
                  </a:txBody>
                  <a:tcPr marL="23268" marR="23268" marT="2326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2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Até 2023</a:t>
                      </a:r>
                    </a:p>
                  </a:txBody>
                  <a:tcPr marL="23268" marR="23268" marT="2326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2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Depende</a:t>
                      </a:r>
                    </a:p>
                  </a:txBody>
                  <a:tcPr marL="23268" marR="23268" marT="2326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8716802"/>
                  </a:ext>
                </a:extLst>
              </a:tr>
              <a:tr h="465373">
                <a:tc>
                  <a:txBody>
                    <a:bodyPr/>
                    <a:lstStyle/>
                    <a:p>
                      <a:pPr algn="l" fontAlgn="b"/>
                      <a:r>
                        <a:rPr lang="pt-PT" sz="2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Partilha com Outros Utilizadores</a:t>
                      </a:r>
                    </a:p>
                  </a:txBody>
                  <a:tcPr marL="23268" marR="23268" marT="2326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2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✓</a:t>
                      </a:r>
                    </a:p>
                  </a:txBody>
                  <a:tcPr marL="23268" marR="23268" marT="2326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2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23268" marR="23268" marT="2326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2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23268" marR="23268" marT="2326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3897350"/>
                  </a:ext>
                </a:extLst>
              </a:tr>
              <a:tr h="465373">
                <a:tc>
                  <a:txBody>
                    <a:bodyPr/>
                    <a:lstStyle/>
                    <a:p>
                      <a:pPr algn="l" fontAlgn="b"/>
                      <a:r>
                        <a:rPr lang="pt-PT" sz="2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Mercado Para Venda</a:t>
                      </a:r>
                    </a:p>
                  </a:txBody>
                  <a:tcPr marL="23268" marR="23268" marT="2326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2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✓</a:t>
                      </a:r>
                    </a:p>
                  </a:txBody>
                  <a:tcPr marL="23268" marR="23268" marT="2326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2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23268" marR="23268" marT="2326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2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Depende</a:t>
                      </a:r>
                    </a:p>
                  </a:txBody>
                  <a:tcPr marL="23268" marR="23268" marT="2326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7028648"/>
                  </a:ext>
                </a:extLst>
              </a:tr>
              <a:tr h="465373">
                <a:tc>
                  <a:txBody>
                    <a:bodyPr/>
                    <a:lstStyle/>
                    <a:p>
                      <a:pPr algn="l" fontAlgn="b"/>
                      <a:r>
                        <a:rPr lang="pt-PT" sz="2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Topografia</a:t>
                      </a:r>
                    </a:p>
                  </a:txBody>
                  <a:tcPr marL="23268" marR="23268" marT="2326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2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✓</a:t>
                      </a:r>
                    </a:p>
                  </a:txBody>
                  <a:tcPr marL="23268" marR="23268" marT="2326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2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23268" marR="23268" marT="2326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2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23268" marR="23268" marT="2326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3180330"/>
                  </a:ext>
                </a:extLst>
              </a:tr>
              <a:tr h="488641">
                <a:tc>
                  <a:txBody>
                    <a:bodyPr/>
                    <a:lstStyle/>
                    <a:p>
                      <a:pPr algn="l" fontAlgn="b"/>
                      <a:r>
                        <a:rPr lang="pt-PT" sz="2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Acompanhamento de Plantações</a:t>
                      </a:r>
                    </a:p>
                  </a:txBody>
                  <a:tcPr marL="23268" marR="23268" marT="2326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2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✓</a:t>
                      </a:r>
                    </a:p>
                  </a:txBody>
                  <a:tcPr marL="23268" marR="23268" marT="2326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2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23268" marR="23268" marT="2326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2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23268" marR="23268" marT="2326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49598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451995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1AD0A-5DF6-4508-9CDD-FA6B6075B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>
                <a:latin typeface="Abril Text" panose="02000503070000020004" pitchFamily="2" charset="0"/>
              </a:rPr>
              <a:t>Rendimentos</a:t>
            </a:r>
            <a:endParaRPr lang="pt-PT" dirty="0">
              <a:latin typeface="Abril Text" panose="02000503070000020004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274E8B-2F9A-4B1D-B711-16B96AFDE5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 Plano Lifetime - 2,99€ (</a:t>
            </a:r>
            <a:r>
              <a:rPr lang="en-GB" dirty="0" err="1"/>
              <a:t>vitalício</a:t>
            </a:r>
            <a:r>
              <a:rPr lang="en-GB" dirty="0"/>
              <a:t>)</a:t>
            </a:r>
          </a:p>
          <a:p>
            <a:r>
              <a:rPr lang="pt-PT" dirty="0"/>
              <a:t> Anúncios no Mercado – 2,99€ / mês</a:t>
            </a:r>
          </a:p>
          <a:p>
            <a:r>
              <a:rPr lang="en-GB" dirty="0"/>
              <a:t> </a:t>
            </a:r>
            <a:r>
              <a:rPr lang="en-GB" dirty="0" err="1"/>
              <a:t>Cultivos</a:t>
            </a:r>
            <a:r>
              <a:rPr lang="en-GB" dirty="0"/>
              <a:t> – 1,99€ / </a:t>
            </a:r>
            <a:r>
              <a:rPr lang="en-GB" dirty="0" err="1"/>
              <a:t>mês</a:t>
            </a:r>
            <a:endParaRPr lang="en-GB" dirty="0"/>
          </a:p>
          <a:p>
            <a:endParaRPr lang="en-GB" dirty="0"/>
          </a:p>
          <a:p>
            <a:r>
              <a:rPr lang="en-GB" dirty="0"/>
              <a:t> Plano Premium – 7,99€ / </a:t>
            </a:r>
            <a:r>
              <a:rPr lang="en-GB" dirty="0" err="1"/>
              <a:t>mês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95233101"/>
      </p:ext>
    </p:extLst>
  </p:cSld>
  <p:clrMapOvr>
    <a:masterClrMapping/>
  </p:clrMapOvr>
</p:sld>
</file>

<file path=ppt/theme/theme1.xml><?xml version="1.0" encoding="utf-8"?>
<a:theme xmlns:a="http://schemas.openxmlformats.org/drawingml/2006/main" name="ExploreVTI">
  <a:themeElements>
    <a:clrScheme name="Custom 33">
      <a:dk1>
        <a:sysClr val="windowText" lastClr="000000"/>
      </a:dk1>
      <a:lt1>
        <a:sysClr val="window" lastClr="FFFFFF"/>
      </a:lt1>
      <a:dk2>
        <a:srgbClr val="201449"/>
      </a:dk2>
      <a:lt2>
        <a:srgbClr val="F3F0E9"/>
      </a:lt2>
      <a:accent1>
        <a:srgbClr val="E45221"/>
      </a:accent1>
      <a:accent2>
        <a:srgbClr val="4D4EE6"/>
      </a:accent2>
      <a:accent3>
        <a:srgbClr val="454B78"/>
      </a:accent3>
      <a:accent4>
        <a:srgbClr val="A3A3C1"/>
      </a:accent4>
      <a:accent5>
        <a:srgbClr val="7162FE"/>
      </a:accent5>
      <a:accent6>
        <a:srgbClr val="1EBE9B"/>
      </a:accent6>
      <a:hlink>
        <a:srgbClr val="F900A0"/>
      </a:hlink>
      <a:folHlink>
        <a:srgbClr val="954F72"/>
      </a:folHlink>
    </a:clrScheme>
    <a:fontScheme name="Custom 23">
      <a:majorFont>
        <a:latin typeface="Posterama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xploreVTI" id="{157DDAE2-BFCD-43FD-9602-E5EFEAD66DC3}" vid="{04B6EBF8-4645-4305-9753-050B4204785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TM02900688[[fn=Facet]]</Template>
  <TotalTime>149</TotalTime>
  <Words>261</Words>
  <Application>Microsoft Office PowerPoint</Application>
  <PresentationFormat>Widescreen</PresentationFormat>
  <Paragraphs>97</Paragraphs>
  <Slides>11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Abril Text</vt:lpstr>
      <vt:lpstr>Arial</vt:lpstr>
      <vt:lpstr>Avenir Next LT Pro</vt:lpstr>
      <vt:lpstr>AvenirNext LT Pro Medium</vt:lpstr>
      <vt:lpstr>Calibri</vt:lpstr>
      <vt:lpstr>Posterama</vt:lpstr>
      <vt:lpstr>ExploreVTI</vt:lpstr>
      <vt:lpstr>AquiTerrenos</vt:lpstr>
      <vt:lpstr>Equipa</vt:lpstr>
      <vt:lpstr>Problema</vt:lpstr>
      <vt:lpstr>Solução</vt:lpstr>
      <vt:lpstr>PowerPoint Presentation</vt:lpstr>
      <vt:lpstr>PowerPoint Presentation</vt:lpstr>
      <vt:lpstr>Utilizadores</vt:lpstr>
      <vt:lpstr>Concorrentes</vt:lpstr>
      <vt:lpstr>Rendimentos</vt:lpstr>
      <vt:lpstr>Gastos</vt:lpstr>
      <vt:lpstr>AquiTerrenos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AquiTerrenos</dc:title>
  <dc:creator>Angelo Miguel Fernandes Paiva</dc:creator>
  <cp:lastModifiedBy>José Almeida</cp:lastModifiedBy>
  <cp:revision>15</cp:revision>
  <dcterms:created xsi:type="dcterms:W3CDTF">2021-05-26T21:31:59Z</dcterms:created>
  <dcterms:modified xsi:type="dcterms:W3CDTF">2021-05-30T23:43:14Z</dcterms:modified>
</cp:coreProperties>
</file>